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0" r:id="rId3"/>
    <p:sldId id="261" r:id="rId4"/>
    <p:sldId id="258" r:id="rId5"/>
    <p:sldId id="276" r:id="rId6"/>
    <p:sldId id="272" r:id="rId7"/>
    <p:sldId id="274" r:id="rId8"/>
    <p:sldId id="275" r:id="rId9"/>
    <p:sldId id="279" r:id="rId10"/>
    <p:sldId id="271" r:id="rId11"/>
    <p:sldId id="278" r:id="rId12"/>
    <p:sldId id="259" r:id="rId13"/>
    <p:sldId id="260" r:id="rId14"/>
    <p:sldId id="277" r:id="rId15"/>
    <p:sldId id="28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29" autoAdjust="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/>
        <a:lstStyle/>
        <a:p>
          <a:r>
            <a:rPr lang="en-US" dirty="0"/>
            <a:t>State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dirty="0"/>
            <a:t>Action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/>
            <a:t>Observation &amp; Reward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812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State</a:t>
          </a:r>
        </a:p>
      </dsp:txBody>
      <dsp:txXfrm>
        <a:off x="688210" y="1486301"/>
        <a:ext cx="2056194" cy="1370796"/>
      </dsp:txXfrm>
    </dsp:sp>
    <dsp:sp modelId="{919A589F-F74A-40C3-BE88-AB8730BCAB04}">
      <dsp:nvSpPr>
        <dsp:cNvPr id="0" name=""/>
        <dsp:cNvSpPr/>
      </dsp:nvSpPr>
      <dsp:spPr>
        <a:xfrm>
          <a:off x="3087104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Action</a:t>
          </a:r>
        </a:p>
      </dsp:txBody>
      <dsp:txXfrm>
        <a:off x="3772502" y="1486301"/>
        <a:ext cx="2056194" cy="1370796"/>
      </dsp:txXfrm>
    </dsp:sp>
    <dsp:sp modelId="{268F2328-4548-422B-9C65-80797E16B241}">
      <dsp:nvSpPr>
        <dsp:cNvPr id="0" name=""/>
        <dsp:cNvSpPr/>
      </dsp:nvSpPr>
      <dsp:spPr>
        <a:xfrm>
          <a:off x="6171396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Observation &amp; Reward</a:t>
          </a:r>
        </a:p>
      </dsp:txBody>
      <dsp:txXfrm>
        <a:off x="6856794" y="1486301"/>
        <a:ext cx="2056194" cy="1370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http://www.businessinsider.com/go-board-game-in-demand-after-google-deepmind-put-it-in-the-spotlight-2016-4?r=UK&amp;IR=T</a:t>
            </a:r>
          </a:p>
          <a:p>
            <a:r>
              <a:rPr lang="en-US" dirty="0"/>
              <a:t>https://www.engadget.com/2017/03/26/starcraft-remastered/</a:t>
            </a:r>
          </a:p>
          <a:p>
            <a:r>
              <a:rPr lang="en-US" dirty="0"/>
              <a:t>http://www.unb.com.bd/sports-news/K-Kundu-leading-in-Sonargaon-Intl-FIDE-Rating-Chess/66315</a:t>
            </a:r>
          </a:p>
          <a:p>
            <a:r>
              <a:rPr lang="en-US" dirty="0"/>
              <a:t>https://en.wikipedia.org/wiki/HAL_9000</a:t>
            </a:r>
          </a:p>
          <a:p>
            <a:r>
              <a:rPr lang="en-US" dirty="0"/>
              <a:t>https://www.dezeen.com/2016/02/12/google-self-driving-car-artficial-intelligence-system-recognised-as-driver-usa/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4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https://untappedcities.com/2013/10/08/daily-what-what-are-those-numbers-counting-in-union-square/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https://www.humboldtmfg.com/erlenmeyer-flask.html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070" y="1873584"/>
            <a:ext cx="5616971" cy="2560320"/>
          </a:xfrm>
        </p:spPr>
        <p:txBody>
          <a:bodyPr/>
          <a:lstStyle/>
          <a:p>
            <a:r>
              <a:rPr lang="en-US" dirty="0"/>
              <a:t>Distributed Q-Learning: A Democratic Learning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070" y="4572000"/>
            <a:ext cx="5120640" cy="1600200"/>
          </a:xfrm>
        </p:spPr>
        <p:txBody>
          <a:bodyPr/>
          <a:lstStyle/>
          <a:p>
            <a:r>
              <a:rPr lang="en-US" dirty="0"/>
              <a:t>by Max Robinson</a:t>
            </a:r>
          </a:p>
        </p:txBody>
      </p:sp>
      <p:pic>
        <p:nvPicPr>
          <p:cNvPr id="1030" name="Picture 6" descr="https://imgs.xkcd.com/comics/game_ais.png">
            <a:extLst>
              <a:ext uri="{FF2B5EF4-FFF2-40B4-BE49-F238E27FC236}">
                <a16:creationId xmlns:a16="http://schemas.microsoft.com/office/drawing/2014/main" id="{2B76758C-23AC-4700-A120-EF5E062A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17" y="0"/>
            <a:ext cx="335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76A2-28C3-49C5-BD60-D8D73726A819}"/>
              </a:ext>
            </a:extLst>
          </p:cNvPr>
          <p:cNvSpPr txBox="1"/>
          <p:nvPr/>
        </p:nvSpPr>
        <p:spPr>
          <a:xfrm>
            <a:off x="10445578" y="6642556"/>
            <a:ext cx="1474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https://xkcd.com/1002/`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A9421-E101-4B6A-B7D0-86529DB6373B}"/>
              </a:ext>
            </a:extLst>
          </p:cNvPr>
          <p:cNvSpPr/>
          <p:nvPr/>
        </p:nvSpPr>
        <p:spPr>
          <a:xfrm>
            <a:off x="10023202" y="4953051"/>
            <a:ext cx="284580" cy="1770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 Experiments</a:t>
            </a:r>
          </a:p>
        </p:txBody>
      </p:sp>
      <p:pic>
        <p:nvPicPr>
          <p:cNvPr id="4" name="CartPole">
            <a:hlinkClick r:id="" action="ppaction://media"/>
            <a:extLst>
              <a:ext uri="{FF2B5EF4-FFF2-40B4-BE49-F238E27FC236}">
                <a16:creationId xmlns:a16="http://schemas.microsoft.com/office/drawing/2014/main" id="{BF4A622E-185D-4EF3-A577-AA55ED9655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0777" y="2184305"/>
            <a:ext cx="5484987" cy="36566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44D1-8A7A-4025-B13D-1C3864A43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83" y="2495913"/>
            <a:ext cx="1745269" cy="3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Enumerated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D4796-AF5A-4FD5-BBE2-AE68F725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9019" y="1828800"/>
            <a:ext cx="5313962" cy="4343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0FD3-485B-4CDF-9064-917AAA3CF25E}"/>
              </a:ext>
            </a:extLst>
          </p:cNvPr>
          <p:cNvSpPr txBox="1"/>
          <p:nvPr/>
        </p:nvSpPr>
        <p:spPr>
          <a:xfrm rot="20001036">
            <a:off x="9249700" y="5594114"/>
            <a:ext cx="23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42!!! </a:t>
            </a:r>
            <a:r>
              <a:rPr lang="en-US" dirty="0" err="1"/>
              <a:t>Errr</a:t>
            </a:r>
            <a:r>
              <a:rPr lang="en-US" dirty="0"/>
              <a:t>... I mean 48</a:t>
            </a:r>
          </a:p>
        </p:txBody>
      </p:sp>
      <p:pic>
        <p:nvPicPr>
          <p:cNvPr id="4098" name="Picture 2" descr="Image result for erlenmeyer flask">
            <a:extLst>
              <a:ext uri="{FF2B5EF4-FFF2-40B4-BE49-F238E27FC236}">
                <a16:creationId xmlns:a16="http://schemas.microsoft.com/office/drawing/2014/main" id="{3F2EF11D-1827-4FD8-B6DB-F9090C7A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7178">
            <a:off x="591236" y="1938017"/>
            <a:ext cx="2812162" cy="1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rlenmeyer flask">
            <a:extLst>
              <a:ext uri="{FF2B5EF4-FFF2-40B4-BE49-F238E27FC236}">
                <a16:creationId xmlns:a16="http://schemas.microsoft.com/office/drawing/2014/main" id="{AB90FE15-D486-46D5-8BD6-ABDB412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913">
            <a:off x="-434675" y="2536969"/>
            <a:ext cx="2812162" cy="1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did we do?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AB9F6-578E-4F3F-93FF-CE7F048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F077D-31F2-46DA-9088-3F1BB453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1828800"/>
            <a:ext cx="5791200" cy="4343400"/>
          </a:xfr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Taxi World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A7EC82-4E2D-4D86-B21D-9D51F2B1A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88" y="2298441"/>
            <a:ext cx="5139612" cy="385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13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443C1F-1590-4DA2-92EF-3C22719BF0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600" y="2298441"/>
            <a:ext cx="5139612" cy="3854709"/>
          </a:xfrm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Cart Pole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376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600" y="2294382"/>
            <a:ext cx="5145024" cy="3858768"/>
          </a:xfrm>
        </p:spPr>
      </p:pic>
    </p:spTree>
    <p:extLst>
      <p:ext uri="{BB962C8B-B14F-4D97-AF65-F5344CB8AC3E}">
        <p14:creationId xmlns:p14="http://schemas.microsoft.com/office/powerpoint/2010/main" val="8793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B307-336F-40C0-8030-8D9431E6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79A0B-F156-4140-9810-37FE54B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D9BB7-8032-4EF9-9BFF-03811623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Tsitsiklis</a:t>
            </a:r>
            <a:r>
              <a:rPr lang="en-US" dirty="0"/>
              <a:t>, J. N. (1994). Asynchronous stochastic approximation and 	q-	learning. Machine Learning, 16 (3), 185-202.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 board game">
            <a:extLst>
              <a:ext uri="{FF2B5EF4-FFF2-40B4-BE49-F238E27FC236}">
                <a16:creationId xmlns:a16="http://schemas.microsoft.com/office/drawing/2014/main" id="{1F175108-8C61-47C3-95BA-3519F9F5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7" y="1662324"/>
            <a:ext cx="4106810" cy="2469219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Why Reinforcement Learning?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</a:t>
            </a:fld>
            <a:endParaRPr lang="en-US"/>
          </a:p>
        </p:txBody>
      </p:sp>
      <p:pic>
        <p:nvPicPr>
          <p:cNvPr id="2054" name="Picture 6" descr="K Kundu leading in Sonargaon Intâl FIDE Rating Chess">
            <a:extLst>
              <a:ext uri="{FF2B5EF4-FFF2-40B4-BE49-F238E27FC236}">
                <a16:creationId xmlns:a16="http://schemas.microsoft.com/office/drawing/2014/main" id="{60AFCDDE-4528-4359-9E9F-3154A564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17" y="4031469"/>
            <a:ext cx="4955774" cy="247788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o.aolcdn.com/images/dims?quality=100&amp;image_uri=http%3A%2F%2Fo.aolcdn.com%2Fhss%2Fstorage%2Fmidas%2F9188a52e94bb6107a8c59bb62d19cb62%2F205096617%2Fstarcraft-remastered-ed.jpg&amp;client=cbc79c14efcebee57402&amp;signature=2453d2a23b1ead3b8e4128908d18a73221577a03">
            <a:extLst>
              <a:ext uri="{FF2B5EF4-FFF2-40B4-BE49-F238E27FC236}">
                <a16:creationId xmlns:a16="http://schemas.microsoft.com/office/drawing/2014/main" id="{3A6A4224-1411-45CF-9653-D7450CC6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07" y="1982054"/>
            <a:ext cx="3707907" cy="2317442"/>
          </a:xfrm>
          <a:prstGeom prst="rect">
            <a:avLst/>
          </a:prstGeom>
          <a:noFill/>
          <a:effectLst>
            <a:glow>
              <a:schemeClr val="accent1"/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oogle car">
            <a:extLst>
              <a:ext uri="{FF2B5EF4-FFF2-40B4-BE49-F238E27FC236}">
                <a16:creationId xmlns:a16="http://schemas.microsoft.com/office/drawing/2014/main" id="{3ECD1BA5-0433-4E17-AA32-ACC80730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999" y="4701505"/>
            <a:ext cx="2232001" cy="15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hal 9000">
            <a:extLst>
              <a:ext uri="{FF2B5EF4-FFF2-40B4-BE49-F238E27FC236}">
                <a16:creationId xmlns:a16="http://schemas.microsoft.com/office/drawing/2014/main" id="{6FC4AA46-2475-41F5-9DB9-92BB5BCF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40" y="1715058"/>
            <a:ext cx="1893336" cy="18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69689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E335-68C6-4D7A-8D2F-4DEF046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Q…-learning?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optimal policy,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for acting in the environment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Q-updates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-Greedy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b="0" dirty="0"/>
                  <a:t> with Probabilty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Otherwise random policy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So what is wrong? Why distributed?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episodes required for single agent can be very large</a:t>
            </a:r>
          </a:p>
          <a:p>
            <a:r>
              <a:rPr lang="en-US" dirty="0"/>
              <a:t>Experience is sequential for a single agent</a:t>
            </a:r>
          </a:p>
          <a:p>
            <a:endParaRPr lang="en-US" i="1" dirty="0">
              <a:latin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</a:rPr>
              <a:t>Could decrease number of episodes for a single agent</a:t>
            </a:r>
          </a:p>
          <a:p>
            <a:r>
              <a:rPr lang="en-US" dirty="0">
                <a:latin typeface="Cambria Math" panose="02040503050406030204" pitchFamily="18" charset="0"/>
              </a:rPr>
              <a:t>Flexibility in experience and exploration</a:t>
            </a:r>
          </a:p>
          <a:p>
            <a:r>
              <a:rPr lang="en-US" dirty="0">
                <a:latin typeface="Cambria Math" panose="02040503050406030204" pitchFamily="18" charset="0"/>
              </a:rPr>
              <a:t>Can decrease time training episodes required for individual agent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 descr="Union Square-Metronome-The Passage-NYC-Numbers">
            <a:extLst>
              <a:ext uri="{FF2B5EF4-FFF2-40B4-BE49-F238E27FC236}">
                <a16:creationId xmlns:a16="http://schemas.microsoft.com/office/drawing/2014/main" id="{93F6ED0C-9B25-48BA-8F92-4D071CED2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t="23429" r="35393" b="54978"/>
          <a:stretch/>
        </p:blipFill>
        <p:spPr bwMode="auto">
          <a:xfrm>
            <a:off x="419878" y="5475309"/>
            <a:ext cx="3368351" cy="10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updates can still maintain Q-learning optimality (</a:t>
            </a:r>
            <a:r>
              <a:rPr lang="en-US" dirty="0" err="1"/>
              <a:t>Tsitsiklis</a:t>
            </a:r>
            <a:r>
              <a:rPr lang="en-US" dirty="0"/>
              <a:t>, 1994)</a:t>
            </a:r>
          </a:p>
          <a:p>
            <a:endParaRPr lang="en-US" dirty="0"/>
          </a:p>
          <a:p>
            <a:r>
              <a:rPr lang="en-US" dirty="0"/>
              <a:t>Multi-agents with a single Q-table (Mannion et al. 2015)</a:t>
            </a:r>
          </a:p>
          <a:p>
            <a:endParaRPr lang="en-US" dirty="0"/>
          </a:p>
          <a:p>
            <a:r>
              <a:rPr lang="en-US" dirty="0"/>
              <a:t>General Reinforcement Learning Architecture (</a:t>
            </a:r>
            <a:r>
              <a:rPr lang="en-US" dirty="0" err="1"/>
              <a:t>Gorila</a:t>
            </a:r>
            <a:r>
              <a:rPr lang="en-US" dirty="0"/>
              <a:t>) (Nair et al. 2015)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Gorila</a:t>
            </a:r>
            <a:r>
              <a:rPr lang="en-US" dirty="0"/>
              <a:t>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B1262-8CEC-4AF8-920C-9D8FE8F9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860731"/>
            <a:ext cx="9601200" cy="4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Distributed Q-learning: </a:t>
            </a:r>
            <a:r>
              <a:rPr lang="en-US" dirty="0" err="1"/>
              <a:t>DistQL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F1A6B-1169-4406-A91B-06EE7EF9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179" y="1828800"/>
            <a:ext cx="7641642" cy="4343400"/>
          </a:xfrm>
        </p:spPr>
      </p:pic>
    </p:spTree>
    <p:extLst>
      <p:ext uri="{BB962C8B-B14F-4D97-AF65-F5344CB8AC3E}">
        <p14:creationId xmlns:p14="http://schemas.microsoft.com/office/powerpoint/2010/main" val="10299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7398-ABDA-45A2-9BE3-6AD74C2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Update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0&lt;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4A86-43DA-4B60-A829-C9CB0ACC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167</TotalTime>
  <Words>372</Words>
  <Application>Microsoft Office PowerPoint</Application>
  <PresentationFormat>Widescreen</PresentationFormat>
  <Paragraphs>73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 Antiqua</vt:lpstr>
      <vt:lpstr>Cambria Math</vt:lpstr>
      <vt:lpstr>Sales Direction 16X9</vt:lpstr>
      <vt:lpstr>Distributed Q-Learning: A Democratic Learning Process</vt:lpstr>
      <vt:lpstr>Why Reinforcement Learning? </vt:lpstr>
      <vt:lpstr>Reinforcement Learning</vt:lpstr>
      <vt:lpstr>Q…-learning?</vt:lpstr>
      <vt:lpstr>So what is wrong? Why distributed? </vt:lpstr>
      <vt:lpstr>Previous Work</vt:lpstr>
      <vt:lpstr>Example: Gorila Architecture</vt:lpstr>
      <vt:lpstr>Distributed Q-learning: DistQL</vt:lpstr>
      <vt:lpstr>DistQL Details</vt:lpstr>
      <vt:lpstr> Experiments</vt:lpstr>
      <vt:lpstr>Experiments Enumerated</vt:lpstr>
      <vt:lpstr>So how did we do? </vt:lpstr>
      <vt:lpstr>DistQL-ALL vs DistQL-Partial  Taxi World</vt:lpstr>
      <vt:lpstr>DistQL-ALL vs DistQL-Partial  Cart Pole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Q-Learning: A Democratic Learning Process</dc:title>
  <dc:creator>Max Robinson</dc:creator>
  <cp:lastModifiedBy>Max Robinson</cp:lastModifiedBy>
  <cp:revision>28</cp:revision>
  <dcterms:created xsi:type="dcterms:W3CDTF">2018-05-01T02:58:07Z</dcterms:created>
  <dcterms:modified xsi:type="dcterms:W3CDTF">2018-05-01T05:45:07Z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